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0" r:id="rId3"/>
    <p:sldId id="283" r:id="rId4"/>
    <p:sldId id="281" r:id="rId5"/>
    <p:sldId id="284" r:id="rId6"/>
    <p:sldId id="258" r:id="rId7"/>
    <p:sldId id="285" r:id="rId8"/>
    <p:sldId id="286" r:id="rId9"/>
    <p:sldId id="259" r:id="rId10"/>
    <p:sldId id="287" r:id="rId11"/>
    <p:sldId id="288" r:id="rId12"/>
    <p:sldId id="261" r:id="rId13"/>
    <p:sldId id="282" r:id="rId14"/>
    <p:sldId id="290" r:id="rId15"/>
    <p:sldId id="263" r:id="rId16"/>
    <p:sldId id="277" r:id="rId17"/>
    <p:sldId id="278" r:id="rId18"/>
    <p:sldId id="264" r:id="rId19"/>
    <p:sldId id="279" r:id="rId20"/>
    <p:sldId id="269" r:id="rId21"/>
    <p:sldId id="266" r:id="rId22"/>
    <p:sldId id="267" r:id="rId23"/>
    <p:sldId id="276" r:id="rId24"/>
    <p:sldId id="275" r:id="rId25"/>
    <p:sldId id="272" r:id="rId26"/>
    <p:sldId id="273" r:id="rId27"/>
    <p:sldId id="289" r:id="rId28"/>
    <p:sldId id="27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1" autoAdjust="0"/>
  </p:normalViewPr>
  <p:slideViewPr>
    <p:cSldViewPr>
      <p:cViewPr>
        <p:scale>
          <a:sx n="76" d="100"/>
          <a:sy n="76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2E1FF9-52D2-4A3D-A814-2A199B99F1B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8EEB1F-052C-45D0-BC92-EF869FD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C651C-76F1-46C3-8A13-42A6EC958E77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2098-6457-442B-AC92-70CD9C6D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2098-6457-442B-AC92-70CD9C6D22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Santa Monica Population 2010: 89,736</a:t>
            </a:r>
          </a:p>
          <a:p>
            <a:r>
              <a:rPr lang="en-US" dirty="0" smtClean="0"/>
              <a:t>Santa Monica</a:t>
            </a:r>
            <a:r>
              <a:rPr lang="en-US" baseline="0" dirty="0" smtClean="0"/>
              <a:t> College FTES 2010: 22,545</a:t>
            </a:r>
          </a:p>
          <a:p>
            <a:r>
              <a:rPr lang="en-US" baseline="0" dirty="0" smtClean="0"/>
              <a:t>San Bernardino Population 2010: 209,924; Redlands: 68,747; Colton: 52,154; Rialto: 99,171; Highland: 53,104; Yucaipa: 51,367; Loma Linda: 23,261</a:t>
            </a:r>
          </a:p>
          <a:p>
            <a:r>
              <a:rPr lang="en-US" baseline="0" dirty="0" smtClean="0"/>
              <a:t>SBCCD FTES: 15,189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2098-6457-442B-AC92-70CD9C6D22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Santa Monica Population 2010: 89,736</a:t>
            </a:r>
          </a:p>
          <a:p>
            <a:r>
              <a:rPr lang="en-US" dirty="0" smtClean="0"/>
              <a:t>Santa Monica</a:t>
            </a:r>
            <a:r>
              <a:rPr lang="en-US" baseline="0" dirty="0" smtClean="0"/>
              <a:t> College FTES 2010: 22,545</a:t>
            </a:r>
          </a:p>
          <a:p>
            <a:r>
              <a:rPr lang="en-US" baseline="0" dirty="0" smtClean="0"/>
              <a:t>San Bernardino Population 2010: 209,924; Redlands: 68,747; Colton: 52,154; Rialto: 99,171; Highland: 53,104; Yucaipa: 51,367; Loma Linda: 23,261</a:t>
            </a:r>
          </a:p>
          <a:p>
            <a:r>
              <a:rPr lang="en-US" baseline="0" dirty="0" smtClean="0"/>
              <a:t>SBCCD FTES: 15,189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2098-6457-442B-AC92-70CD9C6D22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3D64-577B-414C-B7CD-2FDEEFD56A44}" type="datetime1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A5D4-74B3-4C5E-AD5A-6146DFDCA4A1}" type="datetime1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5DC9-7981-4E7C-AA53-A9E635D14582}" type="datetime1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456-3137-407C-9FCF-74EC0DA48EF7}" type="datetime1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1AD9-C9F0-4103-91AA-FFA3178BC5EB}" type="datetime1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5CA-58F5-4B7F-BF38-299C80499C9B}" type="datetime1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0FE1-6440-438C-B4C5-D46475E5DE8F}" type="datetime1">
              <a:rPr lang="en-US" smtClean="0"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CB1-A1A1-4127-9ACF-864863A55BE3}" type="datetime1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E04E-C0B1-4E03-8C5F-3AC82EC3F7B0}" type="datetime1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AC16-16E5-4C25-9CCF-EE8D372533C6}" type="datetime1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7E30-9017-4E95-870E-9D0FD84A29DD}" type="datetime1">
              <a:rPr lang="en-US" smtClean="0"/>
              <a:t>6/27/2013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4A8F02-FD18-4B0C-A928-4AF83D3F02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7B954F-207B-4947-9ED2-BF2408FCACC8}" type="datetime1">
              <a:rPr lang="en-US" smtClean="0"/>
              <a:t>6/27/2013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San Bernardino Community College District Strategic Planning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Orientation and Update</a:t>
            </a:r>
          </a:p>
          <a:p>
            <a:pPr algn="ctr"/>
            <a:r>
              <a:rPr lang="en-US" dirty="0" smtClean="0"/>
              <a:t>Board of Trustees Study Session</a:t>
            </a:r>
          </a:p>
          <a:p>
            <a:pPr algn="ctr"/>
            <a:r>
              <a:rPr lang="en-US" dirty="0" smtClean="0"/>
              <a:t>June 27,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Roles of the Board of Trustees and District Staff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/>
              <a:t>Board of Trustees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Administrative Procedure 3250 – Integrated Planning</a:t>
            </a:r>
            <a:endParaRPr lang="en-US" dirty="0"/>
          </a:p>
          <a:p>
            <a:pPr marL="8080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Board may assist in developing the general institutional mission and goals for the comprehensive plans through a variety of means, including, but not limited to, the Chancellor’s evaluation process, the Board/Chancellor retreat, and any time the Board reviews curriculum items.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Mission, vision, values, goals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/>
              <a:t>District Staff</a:t>
            </a:r>
            <a:endParaRPr lang="en-US" u="sng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Strategies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Annual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Progress and Schedule of the Strategic Planning Process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26138"/>
              </p:ext>
            </p:extLst>
          </p:nvPr>
        </p:nvGraphicFramePr>
        <p:xfrm>
          <a:off x="457200" y="1600200"/>
          <a:ext cx="7620000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019550"/>
                <a:gridCol w="1790700"/>
                <a:gridCol w="1333500"/>
              </a:tblGrid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Step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Who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When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Get ready, planning for strategic</a:t>
                      </a:r>
                      <a:r>
                        <a:rPr lang="en-US" sz="1100" b="1" baseline="0" dirty="0" smtClean="0"/>
                        <a:t> planning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District Strategic</a:t>
                      </a:r>
                      <a:r>
                        <a:rPr lang="en-US" sz="1100" b="1" baseline="0" dirty="0" smtClean="0"/>
                        <a:t> Planning Committee (DSPC)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Draft mission, vision, values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Assess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 smtClean="0"/>
                        <a:t>Gather</a:t>
                      </a:r>
                      <a:r>
                        <a:rPr lang="en-US" sz="1100" b="1" baseline="0" dirty="0" smtClean="0"/>
                        <a:t> strengths, weaknesses, opportunities, and threats (SWOT) and environmental scan information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baseline="0" dirty="0" smtClean="0"/>
                        <a:t>Discuss draft mission, vision, values, SWOT, and environmental scan information, and goals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Board of Trustees (BOT)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 and 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July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Agree</a:t>
                      </a:r>
                      <a:r>
                        <a:rPr lang="en-US" sz="1100" b="1" baseline="0" dirty="0" smtClean="0"/>
                        <a:t> on priorities, integrate with campus plans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Make sense of the data, draft goals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BOT</a:t>
                      </a:r>
                      <a:r>
                        <a:rPr lang="en-US" sz="1100" b="1" baseline="0" dirty="0" smtClean="0"/>
                        <a:t> and D</a:t>
                      </a:r>
                      <a:r>
                        <a:rPr lang="en-US" sz="1100" b="1" dirty="0" smtClean="0"/>
                        <a:t>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September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Draft strategies (SBVC</a:t>
                      </a:r>
                      <a:r>
                        <a:rPr lang="en-US" sz="1100" b="1" baseline="0" dirty="0" smtClean="0"/>
                        <a:t> and CHC campus review </a:t>
                      </a:r>
                      <a:r>
                        <a:rPr lang="en-US" sz="1100" b="1" baseline="0" smtClean="0"/>
                        <a:t>and input)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October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Draft final </a:t>
                      </a:r>
                      <a:r>
                        <a:rPr lang="en-US" sz="1100" b="1" baseline="0" dirty="0" smtClean="0"/>
                        <a:t>plan (mission, vision, values, goals, and strategies) and submit to BOT for approval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December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Implement</a:t>
                      </a:r>
                      <a:r>
                        <a:rPr lang="en-US" sz="1100" b="1" baseline="0" dirty="0" smtClean="0"/>
                        <a:t> plan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Develop annual operating</a:t>
                      </a:r>
                      <a:r>
                        <a:rPr lang="en-US" sz="1100" b="1" baseline="0" dirty="0" smtClean="0"/>
                        <a:t> plan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District</a:t>
                      </a:r>
                      <a:r>
                        <a:rPr lang="en-US" sz="1100" b="1" baseline="0" dirty="0" smtClean="0"/>
                        <a:t> Staff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March 2014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Evaluate and monitor strategic plan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BOT</a:t>
                      </a:r>
                      <a:r>
                        <a:rPr lang="en-US" sz="1100" b="1" baseline="0" dirty="0" smtClean="0"/>
                        <a:t> and District Staff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Fall 2015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1991497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2397211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3157152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mission statement describes the </a:t>
            </a:r>
            <a:r>
              <a:rPr lang="en-US" dirty="0" smtClean="0"/>
              <a:t>District's </a:t>
            </a:r>
            <a:r>
              <a:rPr lang="en-US" dirty="0"/>
              <a:t>"reason for </a:t>
            </a:r>
            <a:r>
              <a:rPr lang="en-US" dirty="0" smtClean="0"/>
              <a:t>being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why </a:t>
            </a:r>
            <a:r>
              <a:rPr lang="en-US" dirty="0" smtClean="0"/>
              <a:t>we are here</a:t>
            </a:r>
            <a:r>
              <a:rPr lang="en-US" dirty="0"/>
              <a:t>, </a:t>
            </a:r>
            <a:r>
              <a:rPr lang="en-US" dirty="0" smtClean="0"/>
              <a:t>and what our purpose is”</a:t>
            </a:r>
            <a:endParaRPr lang="en-US" dirty="0"/>
          </a:p>
          <a:p>
            <a:r>
              <a:rPr lang="en-US" dirty="0" smtClean="0"/>
              <a:t>Wal-Mart</a:t>
            </a:r>
            <a:r>
              <a:rPr lang="en-US" dirty="0"/>
              <a:t>: Saving people money to help them live better</a:t>
            </a:r>
          </a:p>
          <a:p>
            <a:r>
              <a:rPr lang="en-US" dirty="0" smtClean="0"/>
              <a:t>Walt </a:t>
            </a:r>
            <a:r>
              <a:rPr lang="en-US" dirty="0"/>
              <a:t>Disney: Committed to produce unparalleled entertainment experiences based on the rich legacy of quality creative content and exceptional </a:t>
            </a:r>
            <a:r>
              <a:rPr lang="en-US" dirty="0" smtClean="0"/>
              <a:t>storytelling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2400" dirty="0" smtClean="0"/>
              <a:t>Strategic Planning Discussions</a:t>
            </a:r>
            <a:endParaRPr lang="en-US" sz="2400" dirty="0"/>
          </a:p>
          <a:p>
            <a:pPr marL="114300" indent="0">
              <a:buNone/>
            </a:pPr>
            <a:r>
              <a:rPr lang="en-US" sz="4400" b="1" dirty="0" smtClean="0"/>
              <a:t>Community</a:t>
            </a:r>
            <a:r>
              <a:rPr lang="en-US" dirty="0" smtClean="0"/>
              <a:t> College</a:t>
            </a:r>
          </a:p>
          <a:p>
            <a:pPr marL="114300" indent="0">
              <a:buNone/>
            </a:pPr>
            <a:r>
              <a:rPr lang="en-US" dirty="0" smtClean="0"/>
              <a:t>Community </a:t>
            </a:r>
            <a:r>
              <a:rPr lang="en-US" sz="4400" b="1" dirty="0" smtClean="0"/>
              <a:t>College</a:t>
            </a:r>
          </a:p>
          <a:p>
            <a:pPr marL="114300" indent="0">
              <a:buNone/>
            </a:pPr>
            <a:endParaRPr lang="en-US" sz="2400" u="sng" dirty="0" smtClean="0"/>
          </a:p>
          <a:p>
            <a:pPr marL="114300" indent="0">
              <a:buNone/>
            </a:pPr>
            <a:r>
              <a:rPr lang="en-US" sz="2400" u="sng" dirty="0" smtClean="0"/>
              <a:t>City of Santa Monica</a:t>
            </a:r>
          </a:p>
          <a:p>
            <a:r>
              <a:rPr lang="en-US" sz="2400" dirty="0" smtClean="0"/>
              <a:t>2010 Population: 89,736 </a:t>
            </a:r>
          </a:p>
          <a:p>
            <a:r>
              <a:rPr lang="en-US" sz="2400" dirty="0" smtClean="0"/>
              <a:t>Santa Monica College 2010-11 FTES: 22,545</a:t>
            </a:r>
          </a:p>
          <a:p>
            <a:r>
              <a:rPr lang="en-US" sz="2400" dirty="0" smtClean="0"/>
              <a:t>25% of the population goes to SMC (not true)</a:t>
            </a:r>
          </a:p>
          <a:p>
            <a:r>
              <a:rPr lang="en-US" sz="2400" dirty="0" smtClean="0"/>
              <a:t>8.5% International students</a:t>
            </a:r>
          </a:p>
          <a:p>
            <a:endParaRPr lang="en-US" sz="2400" dirty="0" smtClean="0"/>
          </a:p>
          <a:p>
            <a:pPr marL="114300" indent="0">
              <a:buNone/>
            </a:pPr>
            <a:r>
              <a:rPr lang="en-US" sz="2400" u="sng" dirty="0" smtClean="0"/>
              <a:t>SBCCD Service Area Cities</a:t>
            </a:r>
          </a:p>
          <a:p>
            <a:r>
              <a:rPr lang="en-US" sz="2400" dirty="0" smtClean="0"/>
              <a:t>2010 Population (SB, LL, Colton, Rialto, Highland</a:t>
            </a:r>
            <a:r>
              <a:rPr lang="en-US" sz="2400" dirty="0"/>
              <a:t>, Redlands, </a:t>
            </a:r>
            <a:r>
              <a:rPr lang="en-US" sz="2400" dirty="0" smtClean="0"/>
              <a:t>Yucaipa): 557,728</a:t>
            </a:r>
          </a:p>
          <a:p>
            <a:r>
              <a:rPr lang="en-US" sz="2400" dirty="0" smtClean="0"/>
              <a:t>SBCCD 2010-11 FTES: 15,189</a:t>
            </a:r>
          </a:p>
          <a:p>
            <a:r>
              <a:rPr lang="en-US" sz="2400" dirty="0" smtClean="0"/>
              <a:t>2.7% of the population goes to SBCCD (true?)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2010 Census, Chancellor's Office, www.internationalstudent.com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ACCJC says, “An institutional governing board is not a City Council…City Councils often act to dole out ‘rewards’ to their electorate; a college governing board member’s job is to focus on achieving educational effectiveness within the bounds of the institution’s mission and available resources.”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3200" dirty="0" smtClean="0"/>
              <a:t>SBCCD Mission: We transform lives through education [of our students] for the benefit of our diverse communities (draft)</a:t>
            </a:r>
          </a:p>
          <a:p>
            <a:pPr marL="114300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vision statement </a:t>
            </a:r>
            <a:r>
              <a:rPr lang="en-US" dirty="0"/>
              <a:t>has two parts:</a:t>
            </a:r>
          </a:p>
          <a:p>
            <a:r>
              <a:rPr lang="en-US" dirty="0" smtClean="0"/>
              <a:t>10-to-30 </a:t>
            </a:r>
            <a:r>
              <a:rPr lang="en-US" dirty="0"/>
              <a:t>year big and hairy audacious goal (BHAG)</a:t>
            </a:r>
          </a:p>
          <a:p>
            <a:r>
              <a:rPr lang="en-US" dirty="0" smtClean="0"/>
              <a:t>Vivid </a:t>
            </a:r>
            <a:r>
              <a:rPr lang="en-US" dirty="0"/>
              <a:t>descriptions of what it will be like to achieve the goal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BHAG</a:t>
            </a:r>
            <a:r>
              <a:rPr lang="en-US" dirty="0" smtClean="0"/>
              <a:t> – should </a:t>
            </a:r>
            <a:r>
              <a:rPr lang="en-US" dirty="0"/>
              <a:t>be so exciting in its own right that it would continue to keep the district motivated even if the leaders who set the goal </a:t>
            </a:r>
            <a:r>
              <a:rPr lang="en-US" dirty="0" smtClean="0"/>
              <a:t>disappeared.  It </a:t>
            </a:r>
            <a:r>
              <a:rPr lang="en-US" dirty="0"/>
              <a:t>requires a certain level of unreasonable confidence and commitment</a:t>
            </a:r>
          </a:p>
          <a:p>
            <a:r>
              <a:rPr lang="en-US" dirty="0" smtClean="0"/>
              <a:t>Ford </a:t>
            </a:r>
            <a:r>
              <a:rPr lang="en-US" dirty="0"/>
              <a:t>(1900s) – Democratize the automobile</a:t>
            </a:r>
          </a:p>
          <a:p>
            <a:r>
              <a:rPr lang="en-US" dirty="0" smtClean="0"/>
              <a:t>Stanford </a:t>
            </a:r>
            <a:r>
              <a:rPr lang="en-US" dirty="0"/>
              <a:t>(1940s) – Become the Harvard of the West</a:t>
            </a:r>
          </a:p>
          <a:p>
            <a:r>
              <a:rPr lang="en-US" dirty="0" smtClean="0"/>
              <a:t>NASA </a:t>
            </a:r>
            <a:r>
              <a:rPr lang="en-US" dirty="0"/>
              <a:t>(1960s) – Moon Mission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u="sng" dirty="0" smtClean="0"/>
              <a:t>Vivid Descriptions</a:t>
            </a:r>
          </a:p>
          <a:p>
            <a:pPr marL="114300" indent="0">
              <a:buNone/>
            </a:pPr>
            <a:r>
              <a:rPr lang="en-US" dirty="0" smtClean="0"/>
              <a:t>Ford </a:t>
            </a:r>
            <a:r>
              <a:rPr lang="en-US" dirty="0"/>
              <a:t>(1900s)</a:t>
            </a:r>
          </a:p>
          <a:p>
            <a:r>
              <a:rPr lang="en-US" dirty="0" smtClean="0"/>
              <a:t>Build </a:t>
            </a:r>
            <a:r>
              <a:rPr lang="en-US" dirty="0"/>
              <a:t>a motor car for the great multitude</a:t>
            </a:r>
          </a:p>
          <a:p>
            <a:r>
              <a:rPr lang="en-US" dirty="0" smtClean="0"/>
              <a:t>It </a:t>
            </a:r>
            <a:r>
              <a:rPr lang="en-US" dirty="0"/>
              <a:t>will be so low in price that no man making a good salary will be unable to own one and enjoy with his family the blessing of hours of pleasure in God’s great open spaces</a:t>
            </a:r>
          </a:p>
          <a:p>
            <a:r>
              <a:rPr lang="en-US" dirty="0" smtClean="0"/>
              <a:t>When </a:t>
            </a:r>
            <a:r>
              <a:rPr lang="en-US" dirty="0"/>
              <a:t>I’m through, everybody will be able to afford one, and everyone will have one</a:t>
            </a:r>
          </a:p>
          <a:p>
            <a:r>
              <a:rPr lang="en-US" dirty="0" smtClean="0"/>
              <a:t>The </a:t>
            </a:r>
            <a:r>
              <a:rPr lang="en-US" dirty="0"/>
              <a:t>horse will have disappeared from our highways, the automobile will be taken for granted</a:t>
            </a:r>
          </a:p>
          <a:p>
            <a:r>
              <a:rPr lang="en-US" dirty="0" smtClean="0"/>
              <a:t>We </a:t>
            </a:r>
            <a:r>
              <a:rPr lang="en-US" dirty="0"/>
              <a:t>will give a large number of men employment at good wages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u="sng" dirty="0" smtClean="0"/>
              <a:t>Draft BHAG </a:t>
            </a:r>
            <a:r>
              <a:rPr lang="en-US" dirty="0" smtClean="0"/>
              <a:t>– SBCCD will be most known for student success</a:t>
            </a:r>
          </a:p>
          <a:p>
            <a:pPr marL="114300" indent="0">
              <a:buNone/>
            </a:pPr>
            <a:r>
              <a:rPr lang="en-US" u="sng" dirty="0" smtClean="0"/>
              <a:t>Draft Vivid Description</a:t>
            </a:r>
          </a:p>
          <a:p>
            <a:r>
              <a:rPr lang="en-US" dirty="0" smtClean="0"/>
              <a:t>Our educational programs and services will be highly sought after</a:t>
            </a:r>
          </a:p>
          <a:p>
            <a:r>
              <a:rPr lang="en-US" dirty="0" smtClean="0"/>
              <a:t>Our students will be the most sought after by four-year institutions and employers</a:t>
            </a:r>
          </a:p>
          <a:p>
            <a:r>
              <a:rPr lang="en-US" dirty="0" smtClean="0"/>
              <a:t>Our transfer students will have the highest graduation rates at four-year institutions</a:t>
            </a:r>
          </a:p>
          <a:p>
            <a:r>
              <a:rPr lang="en-US" dirty="0" smtClean="0"/>
              <a:t>Our students will have the highest employment rates in our communities</a:t>
            </a:r>
          </a:p>
          <a:p>
            <a:r>
              <a:rPr lang="en-US" dirty="0" smtClean="0"/>
              <a:t>Our district will be the gateway to pathways and opportunities for a brighter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and enduring tenants of the district</a:t>
            </a:r>
          </a:p>
          <a:p>
            <a:r>
              <a:rPr lang="en-US" dirty="0" smtClean="0"/>
              <a:t>A </a:t>
            </a:r>
            <a:r>
              <a:rPr lang="en-US" dirty="0"/>
              <a:t>small set of guiding principles that require no external justification</a:t>
            </a:r>
          </a:p>
          <a:p>
            <a:r>
              <a:rPr lang="en-US" dirty="0" smtClean="0"/>
              <a:t>Have </a:t>
            </a:r>
            <a:r>
              <a:rPr lang="en-US" dirty="0"/>
              <a:t>intrinsic value and importance to those inside the district</a:t>
            </a:r>
          </a:p>
          <a:p>
            <a:r>
              <a:rPr lang="en-US" dirty="0" smtClean="0"/>
              <a:t>They </a:t>
            </a:r>
            <a:r>
              <a:rPr lang="en-US" dirty="0"/>
              <a:t>define for us what we stand </a:t>
            </a: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u="sng" dirty="0"/>
              <a:t>Nordstrom’s</a:t>
            </a:r>
          </a:p>
          <a:p>
            <a:r>
              <a:rPr lang="en-US" dirty="0"/>
              <a:t>Service to the customer above all else</a:t>
            </a:r>
          </a:p>
          <a:p>
            <a:r>
              <a:rPr lang="en-US" dirty="0"/>
              <a:t>Excellence in reputation</a:t>
            </a:r>
          </a:p>
          <a:p>
            <a:pPr marL="114300" indent="0">
              <a:buNone/>
            </a:pPr>
            <a:r>
              <a:rPr lang="en-US" u="sng" dirty="0"/>
              <a:t>United States Marine Corp</a:t>
            </a:r>
          </a:p>
          <a:p>
            <a:r>
              <a:rPr lang="en-US" dirty="0"/>
              <a:t>Honor</a:t>
            </a:r>
          </a:p>
          <a:p>
            <a:r>
              <a:rPr lang="en-US" dirty="0"/>
              <a:t>Courage</a:t>
            </a:r>
          </a:p>
          <a:p>
            <a:r>
              <a:rPr lang="en-US" dirty="0"/>
              <a:t>Commitment</a:t>
            </a:r>
          </a:p>
          <a:p>
            <a:pPr marL="114300" indent="0">
              <a:buNone/>
            </a:pPr>
            <a:r>
              <a:rPr lang="en-US" u="sng" dirty="0" smtClean="0"/>
              <a:t>SBCCD (Draft)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Board should be able to:</a:t>
            </a:r>
          </a:p>
          <a:p>
            <a:pPr lvl="0"/>
            <a:r>
              <a:rPr lang="en-US" dirty="0" smtClean="0"/>
              <a:t>Describe and discuss the </a:t>
            </a:r>
            <a:r>
              <a:rPr lang="en-US" dirty="0"/>
              <a:t>approach, components, and schedule of the District’s strategic planning process</a:t>
            </a:r>
          </a:p>
          <a:p>
            <a:pPr lvl="0"/>
            <a:r>
              <a:rPr lang="en-US" dirty="0" smtClean="0"/>
              <a:t>Describe and discuss what </a:t>
            </a:r>
            <a:r>
              <a:rPr lang="en-US" dirty="0"/>
              <a:t>the District has accomplished and what is left to accomplish regarding the strategic planning process</a:t>
            </a:r>
          </a:p>
          <a:p>
            <a:pPr lvl="0"/>
            <a:r>
              <a:rPr lang="en-US" dirty="0" smtClean="0"/>
              <a:t>Describe and discuss the </a:t>
            </a:r>
            <a:r>
              <a:rPr lang="en-US" dirty="0"/>
              <a:t>identification of connections and relationships of environmental scan examples and how they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Strong faculty/student relationships</a:t>
            </a:r>
          </a:p>
          <a:p>
            <a:r>
              <a:rPr lang="en-US" sz="2000" dirty="0" smtClean="0"/>
              <a:t>Most care about student success</a:t>
            </a:r>
          </a:p>
          <a:p>
            <a:r>
              <a:rPr lang="en-US" sz="2000" dirty="0" smtClean="0"/>
              <a:t>Lessons learned through accreditation</a:t>
            </a:r>
          </a:p>
          <a:p>
            <a:r>
              <a:rPr lang="en-US" sz="2000" dirty="0" smtClean="0"/>
              <a:t>Financial reserve</a:t>
            </a:r>
          </a:p>
          <a:p>
            <a:r>
              <a:rPr lang="en-US" sz="2000" dirty="0" smtClean="0"/>
              <a:t>Good research capabilities throughout the District</a:t>
            </a:r>
          </a:p>
          <a:p>
            <a:r>
              <a:rPr lang="en-US" sz="2000" dirty="0" smtClean="0"/>
              <a:t>Good student involvement</a:t>
            </a:r>
          </a:p>
          <a:p>
            <a:r>
              <a:rPr lang="en-US" sz="2000" dirty="0" smtClean="0"/>
              <a:t>Culture that believes in evidenced-based decision making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Established in the community</a:t>
            </a:r>
          </a:p>
          <a:p>
            <a:r>
              <a:rPr lang="en-US" sz="2000" dirty="0" smtClean="0"/>
              <a:t>Diversity of staff and students</a:t>
            </a:r>
          </a:p>
          <a:p>
            <a:r>
              <a:rPr lang="en-US" sz="2000" dirty="0" smtClean="0"/>
              <a:t>Able to come together and accomplish great things</a:t>
            </a:r>
          </a:p>
          <a:p>
            <a:r>
              <a:rPr lang="en-US" sz="2000" dirty="0" smtClean="0"/>
              <a:t>Passionate and dedicated employees</a:t>
            </a:r>
          </a:p>
          <a:p>
            <a:r>
              <a:rPr lang="en-US" sz="2000" dirty="0" smtClean="0"/>
              <a:t>Exhibits innovation in working with limited resources</a:t>
            </a:r>
          </a:p>
          <a:p>
            <a:r>
              <a:rPr lang="en-US" sz="2000" dirty="0" smtClean="0"/>
              <a:t>Believe we can take risks and make change</a:t>
            </a:r>
          </a:p>
          <a:p>
            <a:r>
              <a:rPr lang="en-US" sz="2000" dirty="0" smtClean="0"/>
              <a:t>Bond funds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Inability to attract and retain given salary schedule</a:t>
            </a:r>
          </a:p>
          <a:p>
            <a:r>
              <a:rPr lang="en-US" sz="2000" dirty="0" smtClean="0"/>
              <a:t>Multiple systems that are not integrated</a:t>
            </a:r>
          </a:p>
          <a:p>
            <a:r>
              <a:rPr lang="en-US" sz="2000" dirty="0" smtClean="0"/>
              <a:t>Lack of capacity to handle basic/development skills students</a:t>
            </a:r>
          </a:p>
          <a:p>
            <a:r>
              <a:rPr lang="en-US" sz="2000" dirty="0" smtClean="0"/>
              <a:t>District processes are slow</a:t>
            </a:r>
          </a:p>
          <a:p>
            <a:r>
              <a:rPr lang="en-US" sz="2000" dirty="0" smtClean="0"/>
              <a:t>Lack of accountability</a:t>
            </a:r>
          </a:p>
          <a:p>
            <a:r>
              <a:rPr lang="en-US" sz="2000" dirty="0" smtClean="0"/>
              <a:t>Inadequate staffing levels in certain areas (FT faculty)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Lack of attendance at campus events</a:t>
            </a:r>
          </a:p>
          <a:p>
            <a:r>
              <a:rPr lang="en-US" sz="2000" dirty="0" smtClean="0"/>
              <a:t>Lack of communication</a:t>
            </a:r>
          </a:p>
          <a:p>
            <a:r>
              <a:rPr lang="en-US" sz="2000" dirty="0" smtClean="0"/>
              <a:t>Current funding allocation model</a:t>
            </a:r>
          </a:p>
          <a:p>
            <a:r>
              <a:rPr lang="en-US" sz="2000" dirty="0" smtClean="0"/>
              <a:t>Student success</a:t>
            </a:r>
          </a:p>
          <a:p>
            <a:r>
              <a:rPr lang="en-US" sz="2000" dirty="0" smtClean="0"/>
              <a:t>Lack of centralized orientation/training for employees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Demand for transfer students</a:t>
            </a:r>
          </a:p>
          <a:p>
            <a:r>
              <a:rPr lang="en-US" sz="2000" dirty="0" smtClean="0"/>
              <a:t>Need for employees in health care, technology, and sustainability fields</a:t>
            </a:r>
          </a:p>
          <a:p>
            <a:r>
              <a:rPr lang="en-US" sz="2000" dirty="0" smtClean="0"/>
              <a:t>Need for students who are prepared for college</a:t>
            </a:r>
          </a:p>
          <a:p>
            <a:r>
              <a:rPr lang="en-US" sz="2000" dirty="0" smtClean="0"/>
              <a:t>Massive Open Online Courses (MOOCs)</a:t>
            </a:r>
          </a:p>
          <a:p>
            <a:r>
              <a:rPr lang="en-US" sz="2000" dirty="0" smtClean="0"/>
              <a:t>Driving force for the City of San Bernardino recovery</a:t>
            </a:r>
          </a:p>
          <a:p>
            <a:r>
              <a:rPr lang="en-US" sz="2000" dirty="0" smtClean="0"/>
              <a:t>K-16 schools collaboration/partnerships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Grants</a:t>
            </a:r>
          </a:p>
          <a:p>
            <a:r>
              <a:rPr lang="en-US" sz="2000" dirty="0" smtClean="0"/>
              <a:t>Collaboration with community leaders and politicians</a:t>
            </a:r>
          </a:p>
          <a:p>
            <a:r>
              <a:rPr lang="en-US" sz="2000" dirty="0" smtClean="0"/>
              <a:t>Internships for students</a:t>
            </a:r>
          </a:p>
          <a:p>
            <a:r>
              <a:rPr lang="en-US" sz="2000" dirty="0" smtClean="0"/>
              <a:t>Rapid technology change (new programs, methods, and online training)</a:t>
            </a:r>
          </a:p>
          <a:p>
            <a:r>
              <a:rPr lang="en-US" sz="2000" dirty="0" smtClean="0"/>
              <a:t>Alumni</a:t>
            </a:r>
          </a:p>
          <a:p>
            <a:r>
              <a:rPr lang="en-US" sz="2000" dirty="0" smtClean="0"/>
              <a:t>Donors</a:t>
            </a:r>
          </a:p>
          <a:p>
            <a:r>
              <a:rPr lang="en-US" sz="2000" dirty="0" smtClean="0"/>
              <a:t>Marketing/change public image</a:t>
            </a:r>
          </a:p>
          <a:p>
            <a:r>
              <a:rPr lang="en-US" sz="2000" dirty="0" smtClean="0"/>
              <a:t>California economic recovery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Example – SBVC Study Area: Population by Race and Ethnicity</a:t>
            </a:r>
          </a:p>
          <a:p>
            <a:r>
              <a:rPr lang="en-US" dirty="0" smtClean="0"/>
              <a:t>Hispanic Total Population 2012: 51%</a:t>
            </a:r>
          </a:p>
          <a:p>
            <a:r>
              <a:rPr lang="en-US" dirty="0" smtClean="0"/>
              <a:t>SBVC Student Population 2011-12: 56%</a:t>
            </a:r>
          </a:p>
          <a:p>
            <a:r>
              <a:rPr lang="en-US" dirty="0" smtClean="0"/>
              <a:t>Nationally:</a:t>
            </a:r>
          </a:p>
          <a:p>
            <a:pPr lvl="1"/>
            <a:r>
              <a:rPr lang="en-US" dirty="0" smtClean="0"/>
              <a:t>35.5 million residents in 2000</a:t>
            </a:r>
          </a:p>
          <a:p>
            <a:pPr lvl="1"/>
            <a:r>
              <a:rPr lang="en-US" dirty="0" smtClean="0"/>
              <a:t>50.4 million residents in 2010</a:t>
            </a:r>
          </a:p>
          <a:p>
            <a:pPr lvl="1"/>
            <a:r>
              <a:rPr lang="en-US" dirty="0" smtClean="0"/>
              <a:t>130 million residents forecasted by 2060</a:t>
            </a:r>
          </a:p>
          <a:p>
            <a:r>
              <a:rPr lang="en-US" dirty="0" smtClean="0"/>
              <a:t>Purchasing Power</a:t>
            </a:r>
          </a:p>
          <a:p>
            <a:pPr lvl="1"/>
            <a:r>
              <a:rPr lang="en-US" dirty="0" smtClean="0"/>
              <a:t>$1 trillion in 2010</a:t>
            </a:r>
          </a:p>
          <a:p>
            <a:pPr lvl="1"/>
            <a:r>
              <a:rPr lang="en-US" dirty="0" smtClean="0"/>
              <a:t>$1.5 trillion forecasted by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Example – SBVC Study Area: Population by Race and Ethnicity</a:t>
            </a:r>
          </a:p>
          <a:p>
            <a:r>
              <a:rPr lang="en-US" dirty="0" smtClean="0"/>
              <a:t>Example Opportunities?</a:t>
            </a:r>
          </a:p>
          <a:p>
            <a:r>
              <a:rPr lang="en-US" dirty="0" smtClean="0"/>
              <a:t>Major educational player for </a:t>
            </a:r>
            <a:r>
              <a:rPr lang="en-US" dirty="0"/>
              <a:t>H</a:t>
            </a:r>
            <a:r>
              <a:rPr lang="en-US" dirty="0" smtClean="0"/>
              <a:t>ispanic employers</a:t>
            </a:r>
          </a:p>
          <a:p>
            <a:r>
              <a:rPr lang="en-US" dirty="0" smtClean="0"/>
              <a:t>Entertainment industry (</a:t>
            </a:r>
            <a:r>
              <a:rPr lang="en-US" dirty="0" err="1" smtClean="0"/>
              <a:t>Telemundo</a:t>
            </a:r>
            <a:r>
              <a:rPr lang="en-US" dirty="0" smtClean="0"/>
              <a:t>, Univision, radio, newspapers, etc.)</a:t>
            </a:r>
          </a:p>
          <a:p>
            <a:r>
              <a:rPr lang="en-US" dirty="0" smtClean="0"/>
              <a:t>Hospitality industry</a:t>
            </a:r>
          </a:p>
          <a:p>
            <a:r>
              <a:rPr lang="en-US" dirty="0" smtClean="0"/>
              <a:t>Health care industry</a:t>
            </a:r>
          </a:p>
          <a:p>
            <a:r>
              <a:rPr lang="en-US" dirty="0" smtClean="0"/>
              <a:t>Example Goal: Become </a:t>
            </a:r>
            <a:r>
              <a:rPr lang="en-US" dirty="0"/>
              <a:t>the educational capital for </a:t>
            </a:r>
            <a:r>
              <a:rPr lang="en-US" dirty="0" smtClean="0"/>
              <a:t>Hispanic learners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Example – Transportation and Logistics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643283" cy="436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Example – Transportation and Logistics – 979 establishments employing 12,423 employees within a 30 mile radius of SBVC/CHC</a:t>
            </a:r>
          </a:p>
          <a:p>
            <a:r>
              <a:rPr lang="en-US" dirty="0" smtClean="0"/>
              <a:t>Example Opportunities?</a:t>
            </a:r>
          </a:p>
          <a:p>
            <a:r>
              <a:rPr lang="en-US" dirty="0" smtClean="0"/>
              <a:t>Articulation agreements with colleges and universities who confer Transportation and Logistics Bachelor’s degrees</a:t>
            </a:r>
          </a:p>
          <a:p>
            <a:r>
              <a:rPr lang="en-US" dirty="0" smtClean="0"/>
              <a:t>Partner with California State University, San Bernardino to offer a Transportation and Logistics Bachelor’s degree with priority transfer privileges</a:t>
            </a:r>
          </a:p>
          <a:p>
            <a:r>
              <a:rPr lang="en-US" dirty="0" smtClean="0"/>
              <a:t>Example Goal: Become the educational capital for transportation and logistics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Progress and Schedule of the Strategic Planning Process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44146"/>
              </p:ext>
            </p:extLst>
          </p:nvPr>
        </p:nvGraphicFramePr>
        <p:xfrm>
          <a:off x="457200" y="1600200"/>
          <a:ext cx="7620000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019550"/>
                <a:gridCol w="1790700"/>
                <a:gridCol w="1333500"/>
              </a:tblGrid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Step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Who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When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Get ready, planning for strategic</a:t>
                      </a:r>
                      <a:r>
                        <a:rPr lang="en-US" sz="1100" b="1" baseline="0" dirty="0" smtClean="0"/>
                        <a:t> planning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District Strategic</a:t>
                      </a:r>
                      <a:r>
                        <a:rPr lang="en-US" sz="1100" b="1" baseline="0" dirty="0" smtClean="0"/>
                        <a:t> Planning Committee (DSPC)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Draft mission, vision, values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Assess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 smtClean="0"/>
                        <a:t>Gather</a:t>
                      </a:r>
                      <a:r>
                        <a:rPr lang="en-US" sz="1100" b="1" baseline="0" dirty="0" smtClean="0"/>
                        <a:t> strengths, weaknesses, opportunities, and threats (SWOT) and environmental scan information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Complete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baseline="0" dirty="0" smtClean="0"/>
                        <a:t>Discuss draft mission, vision, values, SWOT, and environmental scan information, and goals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Board of Trustees (BOT)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 and 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July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Agree</a:t>
                      </a:r>
                      <a:r>
                        <a:rPr lang="en-US" sz="1100" b="1" baseline="0" dirty="0" smtClean="0"/>
                        <a:t> on priorities, integrate with campus plans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Make sense of the data, draft goals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BOT</a:t>
                      </a:r>
                      <a:r>
                        <a:rPr lang="en-US" sz="1100" b="1" baseline="0" dirty="0" smtClean="0"/>
                        <a:t> and D</a:t>
                      </a:r>
                      <a:r>
                        <a:rPr lang="en-US" sz="1100" b="1" dirty="0" smtClean="0"/>
                        <a:t>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September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Draft strategies (SBVC </a:t>
                      </a:r>
                      <a:r>
                        <a:rPr lang="en-US" sz="1100" b="1" smtClean="0"/>
                        <a:t>and CHC campus</a:t>
                      </a:r>
                      <a:r>
                        <a:rPr lang="en-US" sz="1100" b="1" baseline="0" smtClean="0"/>
                        <a:t> </a:t>
                      </a:r>
                      <a:r>
                        <a:rPr lang="en-US" sz="1100" b="1" baseline="0" dirty="0" smtClean="0"/>
                        <a:t>review and input)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October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Draft final </a:t>
                      </a:r>
                      <a:r>
                        <a:rPr lang="en-US" sz="1100" b="1" baseline="0" dirty="0" smtClean="0"/>
                        <a:t>plan (mission, vision, values, goals, and strategies) and submit to BOT for approval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DSPC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December 2013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Implement</a:t>
                      </a:r>
                      <a:r>
                        <a:rPr lang="en-US" sz="1100" b="1" baseline="0" dirty="0" smtClean="0"/>
                        <a:t> plan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Develop annual operating</a:t>
                      </a:r>
                      <a:r>
                        <a:rPr lang="en-US" sz="1100" b="1" baseline="0" dirty="0" smtClean="0"/>
                        <a:t> plan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District</a:t>
                      </a:r>
                      <a:r>
                        <a:rPr lang="en-US" sz="1100" b="1" baseline="0" dirty="0" smtClean="0"/>
                        <a:t> Staff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March 2014</a:t>
                      </a:r>
                      <a:endParaRPr lang="en-U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Evaluate and monitor strategic plan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BOT</a:t>
                      </a:r>
                      <a:r>
                        <a:rPr lang="en-US" sz="1100" b="1" baseline="0" dirty="0" smtClean="0"/>
                        <a:t> and District Staff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Fall 2015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1991497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2397211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hng\AppData\Local\Microsoft\Windows\Temporary Internet Files\Content.IE5\8UGU2OJX\MC9004326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3157152"/>
            <a:ext cx="374822" cy="3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strategic planning is</a:t>
            </a:r>
          </a:p>
          <a:p>
            <a:r>
              <a:rPr lang="en-US" dirty="0" smtClean="0"/>
              <a:t>What strategic planning is not</a:t>
            </a:r>
          </a:p>
          <a:p>
            <a:r>
              <a:rPr lang="en-US" dirty="0"/>
              <a:t>What strategy is: Southwest Airlines</a:t>
            </a:r>
          </a:p>
          <a:p>
            <a:r>
              <a:rPr lang="en-US" dirty="0" smtClean="0"/>
              <a:t>Keys to effective strategic planning</a:t>
            </a:r>
          </a:p>
          <a:p>
            <a:r>
              <a:rPr lang="en-US" dirty="0" smtClean="0"/>
              <a:t>Role of the Board of Trustees and district staff</a:t>
            </a:r>
          </a:p>
          <a:p>
            <a:r>
              <a:rPr lang="en-US" dirty="0" smtClean="0"/>
              <a:t>Progress and schedule of the strategic planning process</a:t>
            </a:r>
          </a:p>
          <a:p>
            <a:r>
              <a:rPr lang="en-US" dirty="0" smtClean="0"/>
              <a:t>Mission</a:t>
            </a:r>
          </a:p>
          <a:p>
            <a:r>
              <a:rPr lang="en-US" dirty="0" smtClean="0"/>
              <a:t>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Values</a:t>
            </a:r>
          </a:p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</a:t>
            </a:r>
          </a:p>
          <a:p>
            <a:r>
              <a:rPr lang="en-US" dirty="0" smtClean="0"/>
              <a:t>Opportunities</a:t>
            </a:r>
          </a:p>
          <a:p>
            <a:r>
              <a:rPr lang="en-US" dirty="0" smtClean="0"/>
              <a:t>Environmental Scan</a:t>
            </a:r>
          </a:p>
          <a:p>
            <a:r>
              <a:rPr lang="en-US" dirty="0" smtClean="0"/>
              <a:t>Progress and schedule of the strategic planning process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Strategic Planning 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process through which an organization agrees on</a:t>
            </a:r>
          </a:p>
          <a:p>
            <a:r>
              <a:rPr lang="en-US" dirty="0"/>
              <a:t>B</a:t>
            </a:r>
            <a:r>
              <a:rPr lang="en-US" dirty="0" smtClean="0"/>
              <a:t>uilds commitment among key stakeholders</a:t>
            </a:r>
          </a:p>
          <a:p>
            <a:r>
              <a:rPr lang="en-US" dirty="0" smtClean="0"/>
              <a:t>Identifies priorities that are essential to our mission and are responsive to the environment</a:t>
            </a:r>
          </a:p>
          <a:p>
            <a:r>
              <a:rPr lang="en-US" dirty="0" smtClean="0"/>
              <a:t>Comprehensive view by focusing on the “big picture,” but it also leads to specific, targeted actions</a:t>
            </a:r>
          </a:p>
          <a:p>
            <a:r>
              <a:rPr lang="en-US" dirty="0" smtClean="0"/>
              <a:t>Guides the acquisition and allocation of resources to achieve these priorities</a:t>
            </a:r>
          </a:p>
          <a:p>
            <a:r>
              <a:rPr lang="en-US" dirty="0" smtClean="0"/>
              <a:t>Is flexible and practical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Strategic Planning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a panacea</a:t>
            </a:r>
          </a:p>
          <a:p>
            <a:r>
              <a:rPr lang="en-US" dirty="0" smtClean="0"/>
              <a:t>Strategic planning does not predict the future</a:t>
            </a:r>
          </a:p>
          <a:p>
            <a:r>
              <a:rPr lang="en-US" dirty="0" smtClean="0"/>
              <a:t>It is not a substitute for the judgment of leadership</a:t>
            </a:r>
          </a:p>
          <a:p>
            <a:r>
              <a:rPr lang="en-US" dirty="0" smtClean="0"/>
              <a:t>It is rarely a smooth, predictable, or linear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Strategy Is: Southwest Airlines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"Southwest, the low-fare airline"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Very low ticket prices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Frequent</a:t>
            </a:r>
            <a:r>
              <a:rPr lang="en-US" sz="2000" dirty="0"/>
              <a:t>, reliable </a:t>
            </a:r>
            <a:r>
              <a:rPr lang="en-US" sz="2000" dirty="0" smtClean="0"/>
              <a:t>departures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Limited passenger </a:t>
            </a:r>
            <a:r>
              <a:rPr lang="en-US" sz="2000" dirty="0" smtClean="0"/>
              <a:t>service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connections with other </a:t>
            </a:r>
            <a:r>
              <a:rPr lang="en-US" sz="2000" dirty="0" smtClean="0"/>
              <a:t>airlines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 </a:t>
            </a:r>
            <a:r>
              <a:rPr lang="en-US" sz="2000" dirty="0" smtClean="0"/>
              <a:t>meals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 seat </a:t>
            </a:r>
            <a:r>
              <a:rPr lang="en-US" sz="2000" dirty="0" smtClean="0"/>
              <a:t>assignment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Flexible union contracts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High compensation of employees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Business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Business Strategy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Service </a:t>
            </a:r>
            <a:r>
              <a:rPr lang="en-US" sz="2000" dirty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Service </a:t>
            </a:r>
            <a:r>
              <a:rPr lang="en-US" sz="2000" dirty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Service </a:t>
            </a:r>
            <a:r>
              <a:rPr lang="en-US" sz="2000" dirty="0"/>
              <a:t>Strategy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Service </a:t>
            </a:r>
            <a:r>
              <a:rPr lang="en-US" sz="2000" dirty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Service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Human Resources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Human Resources </a:t>
            </a:r>
            <a:r>
              <a:rPr lang="en-US" sz="2000" dirty="0" smtClean="0"/>
              <a:t>Strategy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Strategy Is: Southwest Airlines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High level of employee stock ownership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Lean</a:t>
            </a:r>
            <a:r>
              <a:rPr lang="en-US" dirty="0"/>
              <a:t>, </a:t>
            </a:r>
            <a:r>
              <a:rPr lang="en-US" dirty="0" smtClean="0"/>
              <a:t>highly </a:t>
            </a:r>
            <a:r>
              <a:rPr lang="en-US" dirty="0"/>
              <a:t>productive ground and gate </a:t>
            </a:r>
            <a:r>
              <a:rPr lang="en-US" dirty="0" smtClean="0"/>
              <a:t>crews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Standardized fleet of 737 </a:t>
            </a:r>
            <a:r>
              <a:rPr lang="en-US" dirty="0" smtClean="0"/>
              <a:t>aircraft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Short-haul, point-to-point routes between midsize cities and secondary airports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High aircraft utilization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15-minute </a:t>
            </a:r>
            <a:r>
              <a:rPr lang="en-US" dirty="0"/>
              <a:t>gate </a:t>
            </a:r>
            <a:r>
              <a:rPr lang="en-US" dirty="0" smtClean="0"/>
              <a:t>turnarounds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</a:t>
            </a:r>
            <a:r>
              <a:rPr lang="en-US" dirty="0"/>
              <a:t>ticket machines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Limited </a:t>
            </a:r>
            <a:r>
              <a:rPr lang="en-US" dirty="0"/>
              <a:t>use of travel </a:t>
            </a:r>
            <a:r>
              <a:rPr lang="en-US" dirty="0" smtClean="0"/>
              <a:t>agents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Human Resources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Human Resources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Operations </a:t>
            </a:r>
            <a:r>
              <a:rPr lang="en-US" dirty="0" smtClean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Operations </a:t>
            </a:r>
            <a:r>
              <a:rPr lang="en-US" dirty="0"/>
              <a:t>Strategy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Operations 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Operations </a:t>
            </a:r>
            <a:r>
              <a:rPr lang="en-US" dirty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Operations </a:t>
            </a:r>
            <a:r>
              <a:rPr lang="en-US" dirty="0"/>
              <a:t>Strategy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Operations </a:t>
            </a:r>
            <a:r>
              <a:rPr lang="en-US" dirty="0"/>
              <a:t>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Keys to Effective Strategic Planning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most important issues during the strategic planning process</a:t>
            </a:r>
          </a:p>
          <a:p>
            <a:r>
              <a:rPr lang="en-US" dirty="0" smtClean="0"/>
              <a:t>Be willing to question both the status quo and sacred cows</a:t>
            </a:r>
          </a:p>
          <a:p>
            <a:r>
              <a:rPr lang="en-US" dirty="0" smtClean="0"/>
              <a:t>Produce a document</a:t>
            </a:r>
          </a:p>
          <a:p>
            <a:r>
              <a:rPr lang="en-US" dirty="0" smtClean="0"/>
              <a:t>Make sure the strategic plan is translated into an annual operating plan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8F02-FD18-4B0C-A928-4AF83D3F02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5074</TotalTime>
  <Words>1874</Words>
  <Application>Microsoft Office PowerPoint</Application>
  <PresentationFormat>On-screen Show (4:3)</PresentationFormat>
  <Paragraphs>356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San Bernardino Community College District Strategic Planning</vt:lpstr>
      <vt:lpstr>Goal and Learning Outcomes</vt:lpstr>
      <vt:lpstr>Agenda</vt:lpstr>
      <vt:lpstr>Agenda</vt:lpstr>
      <vt:lpstr>What Strategic Planning Is</vt:lpstr>
      <vt:lpstr>What Strategic Planning Is Not</vt:lpstr>
      <vt:lpstr>What Strategy Is: Southwest Airlines</vt:lpstr>
      <vt:lpstr>What Strategy Is: Southwest Airlines</vt:lpstr>
      <vt:lpstr>Keys to Effective Strategic Planning</vt:lpstr>
      <vt:lpstr>Roles of the Board of Trustees and District Staff</vt:lpstr>
      <vt:lpstr>Progress and Schedule of the Strategic Planning Process</vt:lpstr>
      <vt:lpstr>Mission</vt:lpstr>
      <vt:lpstr>Mission</vt:lpstr>
      <vt:lpstr>Mission</vt:lpstr>
      <vt:lpstr>Vision</vt:lpstr>
      <vt:lpstr>Vision</vt:lpstr>
      <vt:lpstr>Vision</vt:lpstr>
      <vt:lpstr>Values</vt:lpstr>
      <vt:lpstr>Values</vt:lpstr>
      <vt:lpstr>Strengths</vt:lpstr>
      <vt:lpstr>Weaknesses</vt:lpstr>
      <vt:lpstr>Opportunities</vt:lpstr>
      <vt:lpstr>Environmental Scan</vt:lpstr>
      <vt:lpstr>Environmental Scan</vt:lpstr>
      <vt:lpstr>Environmental Scan</vt:lpstr>
      <vt:lpstr>Environmental Scan</vt:lpstr>
      <vt:lpstr>Progress and Schedule of the Strategic Planning Process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Ng, Charlie</dc:creator>
  <cp:lastModifiedBy>Buus, Jackie</cp:lastModifiedBy>
  <cp:revision>52</cp:revision>
  <cp:lastPrinted>2013-06-25T21:26:58Z</cp:lastPrinted>
  <dcterms:created xsi:type="dcterms:W3CDTF">2013-06-17T17:03:10Z</dcterms:created>
  <dcterms:modified xsi:type="dcterms:W3CDTF">2013-06-27T21:04:40Z</dcterms:modified>
</cp:coreProperties>
</file>